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8CDEC7C-3BFF-4894-81F1-C40C89A9065B}"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2893372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8CDEC7C-3BFF-4894-81F1-C40C89A9065B}"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1862953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8CDEC7C-3BFF-4894-81F1-C40C89A9065B}"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3927521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8CDEC7C-3BFF-4894-81F1-C40C89A9065B}"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427639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8CDEC7C-3BFF-4894-81F1-C40C89A9065B}"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3869356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8CDEC7C-3BFF-4894-81F1-C40C89A9065B}"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3245931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8CDEC7C-3BFF-4894-81F1-C40C89A9065B}" type="datetimeFigureOut">
              <a:rPr lang="ar-IQ" smtClean="0"/>
              <a:t>13/01/1441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1773725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8CDEC7C-3BFF-4894-81F1-C40C89A9065B}" type="datetimeFigureOut">
              <a:rPr lang="ar-IQ" smtClean="0"/>
              <a:t>13/01/1441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349759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8CDEC7C-3BFF-4894-81F1-C40C89A9065B}" type="datetimeFigureOut">
              <a:rPr lang="ar-IQ" smtClean="0"/>
              <a:t>13/01/1441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329435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8CDEC7C-3BFF-4894-81F1-C40C89A9065B}"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170980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8CDEC7C-3BFF-4894-81F1-C40C89A9065B}"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9AB90A6-E69B-489B-8EE4-FEEA7B4E739A}" type="slidenum">
              <a:rPr lang="ar-IQ" smtClean="0"/>
              <a:t>‹#›</a:t>
            </a:fld>
            <a:endParaRPr lang="ar-IQ"/>
          </a:p>
        </p:txBody>
      </p:sp>
    </p:spTree>
    <p:extLst>
      <p:ext uri="{BB962C8B-B14F-4D97-AF65-F5344CB8AC3E}">
        <p14:creationId xmlns:p14="http://schemas.microsoft.com/office/powerpoint/2010/main" val="517741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8CDEC7C-3BFF-4894-81F1-C40C89A9065B}" type="datetimeFigureOut">
              <a:rPr lang="ar-IQ" smtClean="0"/>
              <a:t>13/01/1441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9AB90A6-E69B-489B-8EE4-FEEA7B4E739A}" type="slidenum">
              <a:rPr lang="ar-IQ" smtClean="0"/>
              <a:t>‹#›</a:t>
            </a:fld>
            <a:endParaRPr lang="ar-IQ"/>
          </a:p>
        </p:txBody>
      </p:sp>
    </p:spTree>
    <p:extLst>
      <p:ext uri="{BB962C8B-B14F-4D97-AF65-F5344CB8AC3E}">
        <p14:creationId xmlns:p14="http://schemas.microsoft.com/office/powerpoint/2010/main" val="1109150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16633"/>
            <a:ext cx="7772400" cy="1080119"/>
          </a:xfrm>
        </p:spPr>
        <p:txBody>
          <a:bodyPr/>
          <a:lstStyle/>
          <a:p>
            <a:r>
              <a:rPr lang="ar-IQ" b="1" dirty="0" smtClean="0">
                <a:solidFill>
                  <a:srgbClr val="FF0000"/>
                </a:solidFill>
                <a:effectLst/>
                <a:ea typeface="Times New Roman"/>
                <a:cs typeface="Simplified Arabic"/>
              </a:rPr>
              <a:t>القانون الدولي لكرة القدم 2019</a:t>
            </a:r>
            <a:endParaRPr lang="ar-IQ" dirty="0"/>
          </a:p>
        </p:txBody>
      </p:sp>
      <p:sp>
        <p:nvSpPr>
          <p:cNvPr id="3" name="عنوان فرعي 2"/>
          <p:cNvSpPr>
            <a:spLocks noGrp="1"/>
          </p:cNvSpPr>
          <p:nvPr>
            <p:ph type="subTitle" idx="1"/>
          </p:nvPr>
        </p:nvSpPr>
        <p:spPr>
          <a:xfrm>
            <a:off x="179512" y="1268760"/>
            <a:ext cx="8784976" cy="5472608"/>
          </a:xfrm>
        </p:spPr>
        <p:txBody>
          <a:bodyPr>
            <a:normAutofit fontScale="62500" lnSpcReduction="20000"/>
          </a:bodyPr>
          <a:lstStyle/>
          <a:p>
            <a:pPr algn="just"/>
            <a:r>
              <a:rPr lang="ar-IQ" b="1" dirty="0" smtClean="0">
                <a:solidFill>
                  <a:srgbClr val="C00000"/>
                </a:solidFill>
              </a:rPr>
              <a:t> </a:t>
            </a:r>
          </a:p>
          <a:p>
            <a:pPr algn="just"/>
            <a:r>
              <a:rPr lang="ar-IQ" sz="5100" b="1" dirty="0" smtClean="0">
                <a:solidFill>
                  <a:srgbClr val="C00000"/>
                </a:solidFill>
              </a:rPr>
              <a:t>* المادة </a:t>
            </a:r>
            <a:r>
              <a:rPr lang="ar-IQ" sz="5100" b="1" dirty="0">
                <a:solidFill>
                  <a:srgbClr val="C00000"/>
                </a:solidFill>
              </a:rPr>
              <a:t>(1) ميدان </a:t>
            </a:r>
            <a:r>
              <a:rPr lang="ar-IQ" sz="5100" b="1" dirty="0" smtClean="0">
                <a:solidFill>
                  <a:srgbClr val="C00000"/>
                </a:solidFill>
              </a:rPr>
              <a:t>اللعب  </a:t>
            </a:r>
            <a:r>
              <a:rPr lang="en-US" sz="5100" b="1" dirty="0">
                <a:solidFill>
                  <a:srgbClr val="C00000"/>
                </a:solidFill>
              </a:rPr>
              <a:t>Play </a:t>
            </a:r>
            <a:r>
              <a:rPr lang="en-US" sz="5100" b="1" dirty="0" smtClean="0">
                <a:solidFill>
                  <a:srgbClr val="C00000"/>
                </a:solidFill>
              </a:rPr>
              <a:t>field</a:t>
            </a:r>
            <a:endParaRPr lang="ar-IQ" sz="5100" b="1" dirty="0" smtClean="0">
              <a:solidFill>
                <a:srgbClr val="C00000"/>
              </a:solidFill>
            </a:endParaRPr>
          </a:p>
          <a:p>
            <a:pPr algn="just"/>
            <a:endParaRPr lang="en-US" sz="4500" dirty="0">
              <a:solidFill>
                <a:srgbClr val="C00000"/>
              </a:solidFill>
            </a:endParaRPr>
          </a:p>
          <a:p>
            <a:pPr algn="just"/>
            <a:r>
              <a:rPr lang="ar-IQ" sz="3800" b="1" dirty="0">
                <a:solidFill>
                  <a:srgbClr val="00B0F0"/>
                </a:solidFill>
              </a:rPr>
              <a:t>1- سطح ميدان اللعب </a:t>
            </a:r>
            <a:endParaRPr lang="en-US" sz="3800" dirty="0">
              <a:solidFill>
                <a:srgbClr val="00B0F0"/>
              </a:solidFill>
            </a:endParaRPr>
          </a:p>
          <a:p>
            <a:pPr algn="just"/>
            <a:r>
              <a:rPr lang="ar-IQ" dirty="0" smtClean="0">
                <a:solidFill>
                  <a:schemeClr val="tx1"/>
                </a:solidFill>
              </a:rPr>
              <a:t>- يجب أن </a:t>
            </a:r>
            <a:r>
              <a:rPr lang="ar-IQ" dirty="0">
                <a:solidFill>
                  <a:schemeClr val="tx1"/>
                </a:solidFill>
              </a:rPr>
              <a:t>يكون ميدان اللعب بأكمله عشباً طبيعياً </a:t>
            </a:r>
            <a:r>
              <a:rPr lang="ar-IQ" dirty="0" smtClean="0">
                <a:solidFill>
                  <a:schemeClr val="tx1"/>
                </a:solidFill>
              </a:rPr>
              <a:t>أو في </a:t>
            </a:r>
            <a:r>
              <a:rPr lang="ar-IQ" dirty="0">
                <a:solidFill>
                  <a:schemeClr val="tx1"/>
                </a:solidFill>
              </a:rPr>
              <a:t>حال سمحت لوائح المسابقة يمكن </a:t>
            </a:r>
            <a:r>
              <a:rPr lang="ar-IQ" dirty="0" smtClean="0">
                <a:solidFill>
                  <a:schemeClr val="tx1"/>
                </a:solidFill>
              </a:rPr>
              <a:t>أن </a:t>
            </a:r>
            <a:r>
              <a:rPr lang="ar-IQ" dirty="0">
                <a:solidFill>
                  <a:schemeClr val="tx1"/>
                </a:solidFill>
              </a:rPr>
              <a:t>يكون عشباً صناعياً بالكامل ، باستثناء </a:t>
            </a:r>
            <a:r>
              <a:rPr lang="ar-IQ" dirty="0" smtClean="0">
                <a:solidFill>
                  <a:schemeClr val="tx1"/>
                </a:solidFill>
              </a:rPr>
              <a:t>أن </a:t>
            </a:r>
            <a:r>
              <a:rPr lang="ar-IQ" dirty="0">
                <a:solidFill>
                  <a:schemeClr val="tx1"/>
                </a:solidFill>
              </a:rPr>
              <a:t>تنص لوائح المسابقة على مزيج من العشب الطبيعي والصناعي (نظام هجين) .</a:t>
            </a:r>
            <a:endParaRPr lang="en-US" dirty="0">
              <a:solidFill>
                <a:schemeClr val="tx1"/>
              </a:solidFill>
            </a:endParaRPr>
          </a:p>
          <a:p>
            <a:pPr algn="just"/>
            <a:r>
              <a:rPr lang="ar-IQ" dirty="0" smtClean="0">
                <a:solidFill>
                  <a:schemeClr val="tx1"/>
                </a:solidFill>
              </a:rPr>
              <a:t>- ينبغي </a:t>
            </a:r>
            <a:r>
              <a:rPr lang="ar-IQ" dirty="0">
                <a:solidFill>
                  <a:schemeClr val="tx1"/>
                </a:solidFill>
              </a:rPr>
              <a:t>ان يكون لون العشب الصناعي أخضر . </a:t>
            </a:r>
            <a:endParaRPr lang="ar-IQ" dirty="0" smtClean="0">
              <a:solidFill>
                <a:schemeClr val="tx1"/>
              </a:solidFill>
            </a:endParaRPr>
          </a:p>
          <a:p>
            <a:pPr algn="just"/>
            <a:endParaRPr lang="en-US" dirty="0">
              <a:solidFill>
                <a:schemeClr val="tx1"/>
              </a:solidFill>
            </a:endParaRPr>
          </a:p>
          <a:p>
            <a:pPr algn="just"/>
            <a:r>
              <a:rPr lang="ar-IQ" sz="3800" b="1" dirty="0">
                <a:solidFill>
                  <a:srgbClr val="00B0F0"/>
                </a:solidFill>
              </a:rPr>
              <a:t>2- خطوط ميدان اللعب وعلاماته</a:t>
            </a:r>
            <a:endParaRPr lang="en-US" sz="3800" dirty="0">
              <a:solidFill>
                <a:srgbClr val="00B0F0"/>
              </a:solidFill>
            </a:endParaRPr>
          </a:p>
          <a:p>
            <a:pPr algn="just"/>
            <a:r>
              <a:rPr lang="ar-IQ" dirty="0" smtClean="0">
                <a:solidFill>
                  <a:schemeClr val="tx1"/>
                </a:solidFill>
              </a:rPr>
              <a:t>- ينبغي أن </a:t>
            </a:r>
            <a:r>
              <a:rPr lang="ar-IQ" dirty="0">
                <a:solidFill>
                  <a:schemeClr val="tx1"/>
                </a:solidFill>
              </a:rPr>
              <a:t>يكون ميدان اللعب مستطيل الشكل ويتم تحديده بواسطة خطوط متواصلة تؤخذ القياسات من الحدود الخارجية ، </a:t>
            </a:r>
            <a:r>
              <a:rPr lang="ar-IQ" dirty="0" smtClean="0">
                <a:solidFill>
                  <a:schemeClr val="tx1"/>
                </a:solidFill>
              </a:rPr>
              <a:t>لأن </a:t>
            </a:r>
            <a:r>
              <a:rPr lang="ar-IQ" dirty="0">
                <a:solidFill>
                  <a:schemeClr val="tx1"/>
                </a:solidFill>
              </a:rPr>
              <a:t>هذه الخطوط هي جزء من المنطقة التي تحدها . </a:t>
            </a:r>
            <a:endParaRPr lang="en-US" dirty="0">
              <a:solidFill>
                <a:schemeClr val="tx1"/>
              </a:solidFill>
            </a:endParaRPr>
          </a:p>
          <a:p>
            <a:pPr algn="just"/>
            <a:r>
              <a:rPr lang="ar-IQ" dirty="0" smtClean="0">
                <a:solidFill>
                  <a:schemeClr val="tx1"/>
                </a:solidFill>
              </a:rPr>
              <a:t>- الخطان </a:t>
            </a:r>
            <a:r>
              <a:rPr lang="ar-IQ" dirty="0">
                <a:solidFill>
                  <a:schemeClr val="tx1"/>
                </a:solidFill>
              </a:rPr>
              <a:t>الطويلان هما خطي التماس ، في حين </a:t>
            </a:r>
            <a:r>
              <a:rPr lang="ar-IQ" dirty="0" smtClean="0">
                <a:solidFill>
                  <a:schemeClr val="tx1"/>
                </a:solidFill>
              </a:rPr>
              <a:t>إن </a:t>
            </a:r>
            <a:r>
              <a:rPr lang="ar-IQ" dirty="0">
                <a:solidFill>
                  <a:schemeClr val="tx1"/>
                </a:solidFill>
              </a:rPr>
              <a:t>الخطين الاقصرين يمثلان خطي المرمى . </a:t>
            </a:r>
            <a:endParaRPr lang="en-US" dirty="0">
              <a:solidFill>
                <a:schemeClr val="tx1"/>
              </a:solidFill>
            </a:endParaRPr>
          </a:p>
          <a:p>
            <a:pPr algn="just"/>
            <a:r>
              <a:rPr lang="ar-IQ" dirty="0" smtClean="0">
                <a:solidFill>
                  <a:schemeClr val="tx1"/>
                </a:solidFill>
              </a:rPr>
              <a:t>- تقع </a:t>
            </a:r>
            <a:r>
              <a:rPr lang="ar-IQ" dirty="0">
                <a:solidFill>
                  <a:schemeClr val="tx1"/>
                </a:solidFill>
              </a:rPr>
              <a:t>علامة منتصف الملعب في نقطة الوسط من خط منتصف الملعب ، يتم رسم دائرة يصل نصف قطرها الى (</a:t>
            </a:r>
            <a:r>
              <a:rPr lang="ar-IQ" dirty="0" smtClean="0">
                <a:solidFill>
                  <a:schemeClr val="tx1"/>
                </a:solidFill>
              </a:rPr>
              <a:t>9,15 </a:t>
            </a:r>
            <a:r>
              <a:rPr lang="ar-IQ" dirty="0">
                <a:solidFill>
                  <a:schemeClr val="tx1"/>
                </a:solidFill>
              </a:rPr>
              <a:t>مترا) (10 ياردات) حول هذه العلامة . </a:t>
            </a:r>
            <a:endParaRPr lang="en-US" dirty="0">
              <a:solidFill>
                <a:schemeClr val="tx1"/>
              </a:solidFill>
            </a:endParaRPr>
          </a:p>
          <a:p>
            <a:pPr algn="just"/>
            <a:r>
              <a:rPr lang="ar-IQ" dirty="0" smtClean="0">
                <a:solidFill>
                  <a:schemeClr val="tx1"/>
                </a:solidFill>
              </a:rPr>
              <a:t>- يجب </a:t>
            </a:r>
            <a:r>
              <a:rPr lang="ar-IQ" dirty="0">
                <a:solidFill>
                  <a:schemeClr val="tx1"/>
                </a:solidFill>
              </a:rPr>
              <a:t>ان تكون كافة الخطوط بنفس العرض والذي لا يتعدى (12 سم) (5 بوصة) يجب </a:t>
            </a:r>
            <a:r>
              <a:rPr lang="ar-IQ" dirty="0" smtClean="0">
                <a:solidFill>
                  <a:schemeClr val="tx1"/>
                </a:solidFill>
              </a:rPr>
              <a:t>أن </a:t>
            </a:r>
            <a:r>
              <a:rPr lang="ar-IQ" dirty="0">
                <a:solidFill>
                  <a:schemeClr val="tx1"/>
                </a:solidFill>
              </a:rPr>
              <a:t>تكون خطوط المرمى بنفس عرض القائمين وعارضة المرمى . </a:t>
            </a:r>
            <a:endParaRPr lang="en-US" dirty="0">
              <a:solidFill>
                <a:schemeClr val="tx1"/>
              </a:solidFill>
            </a:endParaRPr>
          </a:p>
          <a:p>
            <a:pPr algn="just"/>
            <a:endParaRPr lang="ar-IQ" dirty="0">
              <a:solidFill>
                <a:schemeClr val="tx1"/>
              </a:solidFill>
            </a:endParaRPr>
          </a:p>
        </p:txBody>
      </p:sp>
    </p:spTree>
    <p:extLst>
      <p:ext uri="{BB962C8B-B14F-4D97-AF65-F5344CB8AC3E}">
        <p14:creationId xmlns:p14="http://schemas.microsoft.com/office/powerpoint/2010/main" val="180675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12968" cy="6480720"/>
          </a:xfrm>
        </p:spPr>
        <p:txBody>
          <a:bodyPr>
            <a:noAutofit/>
          </a:bodyPr>
          <a:lstStyle/>
          <a:p>
            <a:pPr marL="0" indent="0" algn="just">
              <a:buNone/>
            </a:pPr>
            <a:r>
              <a:rPr lang="ar-IQ" sz="2400" b="1" dirty="0">
                <a:solidFill>
                  <a:srgbClr val="00B0F0"/>
                </a:solidFill>
              </a:rPr>
              <a:t>3- الأبعاد </a:t>
            </a:r>
            <a:endParaRPr lang="en-US" sz="2400" dirty="0">
              <a:solidFill>
                <a:srgbClr val="00B0F0"/>
              </a:solidFill>
            </a:endParaRPr>
          </a:p>
          <a:p>
            <a:pPr marL="0" indent="0" algn="just">
              <a:buNone/>
            </a:pPr>
            <a:r>
              <a:rPr lang="ar-IQ" sz="2000" dirty="0"/>
              <a:t>يجب أن يكون طول خط التماس أطول من طول خط المرمى . </a:t>
            </a:r>
            <a:endParaRPr lang="en-US" sz="2000" dirty="0"/>
          </a:p>
          <a:p>
            <a:pPr marL="0" indent="0" algn="just">
              <a:buNone/>
            </a:pPr>
            <a:r>
              <a:rPr lang="ar-IQ" sz="2000" dirty="0">
                <a:solidFill>
                  <a:srgbClr val="C00000"/>
                </a:solidFill>
              </a:rPr>
              <a:t>- طول خط التماس </a:t>
            </a:r>
            <a:endParaRPr lang="en-US" sz="2000" dirty="0">
              <a:solidFill>
                <a:srgbClr val="C00000"/>
              </a:solidFill>
            </a:endParaRPr>
          </a:p>
          <a:p>
            <a:pPr marL="0" indent="0" algn="just">
              <a:buNone/>
            </a:pPr>
            <a:r>
              <a:rPr lang="ar-IQ" sz="2000" dirty="0"/>
              <a:t>الحد الادنى (90 متراً) (100 ياردة) . </a:t>
            </a:r>
            <a:endParaRPr lang="en-US" sz="2000" dirty="0"/>
          </a:p>
          <a:p>
            <a:pPr marL="0" indent="0" algn="just">
              <a:buNone/>
            </a:pPr>
            <a:r>
              <a:rPr lang="ar-IQ" sz="2000" dirty="0"/>
              <a:t>الحد الاقصى (120 متراً) (130 ياردة) . </a:t>
            </a:r>
            <a:endParaRPr lang="en-US" sz="2000" dirty="0"/>
          </a:p>
          <a:p>
            <a:pPr marL="0" indent="0" algn="just">
              <a:buNone/>
            </a:pPr>
            <a:r>
              <a:rPr lang="ar-IQ" sz="2000" dirty="0">
                <a:solidFill>
                  <a:srgbClr val="C00000"/>
                </a:solidFill>
              </a:rPr>
              <a:t>- طول خط المرمى </a:t>
            </a:r>
            <a:endParaRPr lang="en-US" sz="2000" dirty="0">
              <a:solidFill>
                <a:srgbClr val="C00000"/>
              </a:solidFill>
            </a:endParaRPr>
          </a:p>
          <a:p>
            <a:pPr marL="0" indent="0" algn="just">
              <a:buNone/>
            </a:pPr>
            <a:r>
              <a:rPr lang="ar-IQ" sz="2000" dirty="0"/>
              <a:t>الحد الادنى (45 متراً) (50 ياردة) . </a:t>
            </a:r>
            <a:endParaRPr lang="en-US" sz="2000" dirty="0"/>
          </a:p>
          <a:p>
            <a:pPr marL="0" indent="0" algn="just">
              <a:buNone/>
            </a:pPr>
            <a:r>
              <a:rPr lang="ar-IQ" sz="2000" dirty="0"/>
              <a:t>الحد الاقصى (90 متراً) (100 ياردة) . </a:t>
            </a:r>
            <a:endParaRPr lang="ar-IQ" sz="2000" dirty="0" smtClean="0"/>
          </a:p>
          <a:p>
            <a:pPr marL="0" indent="0" algn="just">
              <a:buNone/>
            </a:pPr>
            <a:endParaRPr lang="en-US" sz="2000" dirty="0"/>
          </a:p>
          <a:p>
            <a:pPr marL="0" indent="0" algn="just">
              <a:buNone/>
            </a:pPr>
            <a:r>
              <a:rPr lang="ar-IQ" sz="2400" b="1" dirty="0">
                <a:solidFill>
                  <a:srgbClr val="00B0F0"/>
                </a:solidFill>
              </a:rPr>
              <a:t>4- أبعاد ميدان اللعب في المباريات الدولية </a:t>
            </a:r>
            <a:endParaRPr lang="en-US" sz="2400" dirty="0">
              <a:solidFill>
                <a:srgbClr val="00B0F0"/>
              </a:solidFill>
            </a:endParaRPr>
          </a:p>
          <a:p>
            <a:pPr marL="0" indent="0" algn="just">
              <a:buNone/>
            </a:pPr>
            <a:r>
              <a:rPr lang="ar-IQ" sz="2000" dirty="0">
                <a:solidFill>
                  <a:srgbClr val="C00000"/>
                </a:solidFill>
              </a:rPr>
              <a:t>- طول خط  التماس </a:t>
            </a:r>
            <a:endParaRPr lang="en-US" sz="2000" dirty="0">
              <a:solidFill>
                <a:srgbClr val="C00000"/>
              </a:solidFill>
            </a:endParaRPr>
          </a:p>
          <a:p>
            <a:pPr marL="0" indent="0" algn="just">
              <a:buNone/>
            </a:pPr>
            <a:r>
              <a:rPr lang="ar-IQ" sz="2000" dirty="0"/>
              <a:t>الحد الادنى (100 متراً) (110 ياردة) . </a:t>
            </a:r>
            <a:endParaRPr lang="en-US" sz="2000" dirty="0"/>
          </a:p>
          <a:p>
            <a:pPr marL="0" indent="0" algn="just">
              <a:buNone/>
            </a:pPr>
            <a:r>
              <a:rPr lang="ar-IQ" sz="2000" dirty="0"/>
              <a:t>الحد الاقصى (110 متراً) (120 ياردة) . </a:t>
            </a:r>
            <a:endParaRPr lang="en-US" sz="2000" dirty="0"/>
          </a:p>
          <a:p>
            <a:pPr marL="0" indent="0" algn="just">
              <a:buNone/>
            </a:pPr>
            <a:r>
              <a:rPr lang="ar-IQ" sz="2000" dirty="0">
                <a:solidFill>
                  <a:srgbClr val="C00000"/>
                </a:solidFill>
              </a:rPr>
              <a:t>- طول خط المرمى </a:t>
            </a:r>
            <a:endParaRPr lang="en-US" sz="2000" dirty="0">
              <a:solidFill>
                <a:srgbClr val="C00000"/>
              </a:solidFill>
            </a:endParaRPr>
          </a:p>
          <a:p>
            <a:pPr marL="0" indent="0" algn="just">
              <a:buNone/>
            </a:pPr>
            <a:r>
              <a:rPr lang="ar-IQ" sz="2000" dirty="0"/>
              <a:t>الحد الادنى (64 متراً) (70 ياردة) . </a:t>
            </a:r>
            <a:endParaRPr lang="en-US" sz="2000" dirty="0"/>
          </a:p>
          <a:p>
            <a:pPr marL="0" indent="0" algn="just">
              <a:buNone/>
            </a:pPr>
            <a:r>
              <a:rPr lang="ar-IQ" sz="2000" dirty="0"/>
              <a:t>الحد الاقصى (75 متراً) (80 ياردة) . </a:t>
            </a:r>
            <a:endParaRPr lang="en-US" sz="2000" dirty="0"/>
          </a:p>
          <a:p>
            <a:pPr marL="0" indent="0" algn="just">
              <a:buNone/>
            </a:pPr>
            <a:r>
              <a:rPr lang="ar-IQ" sz="2000" dirty="0"/>
              <a:t> </a:t>
            </a:r>
            <a:endParaRPr lang="en-US" sz="2000" dirty="0"/>
          </a:p>
          <a:p>
            <a:pPr marL="0" indent="0" algn="just">
              <a:buNone/>
            </a:pPr>
            <a:endParaRPr lang="ar-IQ" sz="2000" dirty="0"/>
          </a:p>
        </p:txBody>
      </p:sp>
    </p:spTree>
    <p:extLst>
      <p:ext uri="{BB962C8B-B14F-4D97-AF65-F5344CB8AC3E}">
        <p14:creationId xmlns:p14="http://schemas.microsoft.com/office/powerpoint/2010/main" val="209238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552728"/>
          </a:xfrm>
        </p:spPr>
        <p:txBody>
          <a:bodyPr>
            <a:normAutofit fontScale="70000" lnSpcReduction="20000"/>
          </a:bodyPr>
          <a:lstStyle/>
          <a:p>
            <a:pPr marL="0" indent="0" algn="just">
              <a:buNone/>
            </a:pPr>
            <a:r>
              <a:rPr lang="ar-IQ" sz="3400" b="1" dirty="0">
                <a:solidFill>
                  <a:srgbClr val="00B0F0"/>
                </a:solidFill>
              </a:rPr>
              <a:t>5- منطقة </a:t>
            </a:r>
            <a:r>
              <a:rPr lang="ar-IQ" sz="3400" b="1" dirty="0" smtClean="0">
                <a:solidFill>
                  <a:srgbClr val="00B0F0"/>
                </a:solidFill>
              </a:rPr>
              <a:t>المرمى </a:t>
            </a:r>
            <a:endParaRPr lang="en-US" sz="3400" dirty="0">
              <a:solidFill>
                <a:srgbClr val="00B0F0"/>
              </a:solidFill>
            </a:endParaRPr>
          </a:p>
          <a:p>
            <a:pPr marL="0" indent="0" algn="just">
              <a:buNone/>
            </a:pPr>
            <a:r>
              <a:rPr lang="ar-IQ" dirty="0" smtClean="0"/>
              <a:t>     يتم </a:t>
            </a:r>
            <a:r>
              <a:rPr lang="ar-IQ" dirty="0"/>
              <a:t>رسم خطين عمودين على خط المرمى على مسافة (</a:t>
            </a:r>
            <a:r>
              <a:rPr lang="ar-IQ" dirty="0" smtClean="0"/>
              <a:t>5,5 </a:t>
            </a:r>
            <a:r>
              <a:rPr lang="ar-IQ" dirty="0"/>
              <a:t>متر) (6 ياردة) من الحافة الداخلية لقائمي المرمى ويمتد هذان الخطان داخل ميدان اللعب على مسافة (</a:t>
            </a:r>
            <a:r>
              <a:rPr lang="ar-IQ" dirty="0" smtClean="0"/>
              <a:t>5,5 </a:t>
            </a:r>
            <a:r>
              <a:rPr lang="ar-IQ" dirty="0"/>
              <a:t>متر) (6 ياردة) ثم يتم ربطهما بخط مواز لخط المرمى ، ان المساحة المحددة بهذه الخطوط وخط المرمى هي منطقة المرمى </a:t>
            </a:r>
            <a:r>
              <a:rPr lang="ar-IQ" dirty="0" smtClean="0"/>
              <a:t>.</a:t>
            </a:r>
          </a:p>
          <a:p>
            <a:pPr marL="0" indent="0" algn="just">
              <a:buNone/>
            </a:pPr>
            <a:endParaRPr lang="en-US" dirty="0"/>
          </a:p>
          <a:p>
            <a:pPr marL="0" indent="0" algn="just">
              <a:buNone/>
            </a:pPr>
            <a:r>
              <a:rPr lang="ar-IQ" sz="3400" b="1" dirty="0">
                <a:solidFill>
                  <a:srgbClr val="00B0F0"/>
                </a:solidFill>
              </a:rPr>
              <a:t>6- منطقة الجزاء </a:t>
            </a:r>
            <a:endParaRPr lang="en-US" sz="3400" dirty="0" smtClean="0">
              <a:solidFill>
                <a:srgbClr val="00B0F0"/>
              </a:solidFill>
            </a:endParaRPr>
          </a:p>
          <a:p>
            <a:pPr marL="0" indent="0" algn="just">
              <a:buNone/>
            </a:pPr>
            <a:r>
              <a:rPr lang="ar-IQ" dirty="0" smtClean="0"/>
              <a:t>    يتم رسم خطين عمودين على خط المرمى على مسافة (16,5 متر) (18 ياردة) من الحافة الداخلية لقائمي المرمى ويمتد هذان الخطان داخل ميدان اللعب على مسافة (16,5 متر) (18 ياردة) ثم يتم ربطهما بخط مواز لخط المرمى ، ان المنطقة المحددة بهذه الخطوط وخط المرمى هي منطقة الجزاء داخل كل من منطقتي الجزاء ، توضع علامة الجزاء على مسافة (11 متراً) (12 ياردة) يتم قياسها من مركز علامة الجزاء الى الحافة الخارجية لخط المرمى ما بين قائمي المرمى وعلى بعد متساوٍ منهما ، ويتم رسم قوس من دائرة نصف قطرها (9,15 متر) (10 ياردة) من كل علامة جزاء وذلك خارج منطقة الجزاء . </a:t>
            </a:r>
          </a:p>
          <a:p>
            <a:pPr marL="0" indent="0" algn="just">
              <a:buNone/>
            </a:pPr>
            <a:endParaRPr lang="en-US" dirty="0" smtClean="0"/>
          </a:p>
          <a:p>
            <a:pPr marL="0" indent="0" algn="just">
              <a:buNone/>
            </a:pPr>
            <a:r>
              <a:rPr lang="ar-IQ" sz="3400" b="1" dirty="0" smtClean="0">
                <a:solidFill>
                  <a:srgbClr val="00B0F0"/>
                </a:solidFill>
              </a:rPr>
              <a:t>7- </a:t>
            </a:r>
            <a:r>
              <a:rPr lang="ar-IQ" sz="3400" b="1" dirty="0">
                <a:solidFill>
                  <a:srgbClr val="00B0F0"/>
                </a:solidFill>
              </a:rPr>
              <a:t>منطقة الرايات الركنية </a:t>
            </a:r>
            <a:endParaRPr lang="en-US" sz="3400" dirty="0">
              <a:solidFill>
                <a:srgbClr val="00B0F0"/>
              </a:solidFill>
            </a:endParaRPr>
          </a:p>
          <a:p>
            <a:pPr marL="0" indent="0" algn="just">
              <a:buNone/>
            </a:pPr>
            <a:r>
              <a:rPr lang="ar-IQ" dirty="0" smtClean="0"/>
              <a:t>     يتم </a:t>
            </a:r>
            <a:r>
              <a:rPr lang="ar-IQ" dirty="0"/>
              <a:t>تحديد منطقة الركنية برسم ربع دائرة ، نصف قطرها (1 متر) (ياردة واحدة) من قائم كل راية ركنية داخل ميدان اللعب يوضع قائم الراية الركنية بارتفاع لا يقل عن (</a:t>
            </a:r>
            <a:r>
              <a:rPr lang="ar-IQ" dirty="0" smtClean="0"/>
              <a:t>1,5 </a:t>
            </a:r>
            <a:r>
              <a:rPr lang="ar-IQ" dirty="0"/>
              <a:t>متر) (5 قدم) بحيث يحمل راية ولا يكون له راس مدبب وذلك عند كل منطقة </a:t>
            </a:r>
            <a:r>
              <a:rPr lang="ar-IQ" dirty="0" smtClean="0"/>
              <a:t>ركنية . </a:t>
            </a:r>
            <a:endParaRPr lang="en-US" dirty="0"/>
          </a:p>
          <a:p>
            <a:pPr marL="0" indent="0" algn="just">
              <a:buNone/>
            </a:pPr>
            <a:r>
              <a:rPr lang="ar-IQ" dirty="0"/>
              <a:t> </a:t>
            </a:r>
            <a:endParaRPr lang="en-US" dirty="0"/>
          </a:p>
          <a:p>
            <a:pPr marL="0" indent="0" algn="just">
              <a:buNone/>
            </a:pPr>
            <a:endParaRPr lang="ar-IQ" dirty="0"/>
          </a:p>
        </p:txBody>
      </p:sp>
    </p:spTree>
    <p:extLst>
      <p:ext uri="{BB962C8B-B14F-4D97-AF65-F5344CB8AC3E}">
        <p14:creationId xmlns:p14="http://schemas.microsoft.com/office/powerpoint/2010/main" val="152183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85000" lnSpcReduction="20000"/>
          </a:bodyPr>
          <a:lstStyle/>
          <a:p>
            <a:pPr marL="0" indent="0" algn="just">
              <a:buNone/>
            </a:pPr>
            <a:endParaRPr lang="ar-IQ" dirty="0" smtClean="0"/>
          </a:p>
          <a:p>
            <a:pPr marL="0" indent="0" algn="just">
              <a:buNone/>
            </a:pPr>
            <a:r>
              <a:rPr lang="ar-IQ" dirty="0" smtClean="0"/>
              <a:t> </a:t>
            </a:r>
            <a:r>
              <a:rPr lang="ar-IQ" sz="2800" b="1" dirty="0">
                <a:solidFill>
                  <a:srgbClr val="00B0F0"/>
                </a:solidFill>
              </a:rPr>
              <a:t>8- المنطقة الفنية</a:t>
            </a:r>
            <a:r>
              <a:rPr lang="ar-IQ" sz="2800" b="1" u="sng" dirty="0">
                <a:solidFill>
                  <a:srgbClr val="00B0F0"/>
                </a:solidFill>
              </a:rPr>
              <a:t> </a:t>
            </a:r>
            <a:endParaRPr lang="en-US" dirty="0">
              <a:solidFill>
                <a:srgbClr val="00B0F0"/>
              </a:solidFill>
            </a:endParaRPr>
          </a:p>
          <a:p>
            <a:pPr marL="0" indent="0" algn="just">
              <a:buNone/>
            </a:pPr>
            <a:r>
              <a:rPr lang="ar-IQ" dirty="0"/>
              <a:t>- ينبغي </a:t>
            </a:r>
            <a:r>
              <a:rPr lang="ar-IQ" dirty="0" smtClean="0"/>
              <a:t>أن </a:t>
            </a:r>
            <a:r>
              <a:rPr lang="ar-IQ" dirty="0"/>
              <a:t>تمتد المنطقة الفنية لمسافة (1 متر) (ياردة واحدة) فقط من كلا جانبي منطقة الجلوس المخصصة وتمتد لمسافة (1 متر) (ياردة واحدة) من خط التماس . </a:t>
            </a:r>
            <a:endParaRPr lang="en-US" dirty="0"/>
          </a:p>
          <a:p>
            <a:pPr marL="0" indent="0" algn="just">
              <a:buNone/>
            </a:pPr>
            <a:r>
              <a:rPr lang="ar-IQ" dirty="0"/>
              <a:t>- يتم تحديد عدد الاشخاص </a:t>
            </a:r>
            <a:r>
              <a:rPr lang="ar-IQ" dirty="0" smtClean="0"/>
              <a:t>( الطاقم </a:t>
            </a:r>
            <a:r>
              <a:rPr lang="ar-IQ" dirty="0"/>
              <a:t>الفني والبدلاء </a:t>
            </a:r>
            <a:r>
              <a:rPr lang="ar-IQ" dirty="0" smtClean="0"/>
              <a:t>والمستبدلين ) الذين </a:t>
            </a:r>
            <a:r>
              <a:rPr lang="ar-IQ" dirty="0"/>
              <a:t>يحق لهم شغل المنطقة الفنية بموجب لوائح المسابقة . </a:t>
            </a:r>
            <a:endParaRPr lang="en-US" dirty="0"/>
          </a:p>
          <a:p>
            <a:pPr algn="just">
              <a:buFontTx/>
              <a:buChar char="-"/>
            </a:pPr>
            <a:r>
              <a:rPr lang="ar-IQ" dirty="0" smtClean="0"/>
              <a:t>يحق </a:t>
            </a:r>
            <a:r>
              <a:rPr lang="ar-IQ" dirty="0"/>
              <a:t>لشخص واحد فقط في كل مرة بتوجيه تعليمات تكتيكية من داخل المنطقة الفنية </a:t>
            </a:r>
            <a:r>
              <a:rPr lang="ar-IQ" dirty="0" smtClean="0"/>
              <a:t>.</a:t>
            </a:r>
          </a:p>
          <a:p>
            <a:pPr marL="0" indent="0" algn="just">
              <a:buNone/>
            </a:pPr>
            <a:r>
              <a:rPr lang="ar-IQ" dirty="0" smtClean="0"/>
              <a:t> </a:t>
            </a:r>
            <a:endParaRPr lang="en-US" dirty="0"/>
          </a:p>
          <a:p>
            <a:pPr marL="0" indent="0" algn="just">
              <a:buNone/>
            </a:pPr>
            <a:r>
              <a:rPr lang="ar-IQ" sz="2800" b="1" dirty="0">
                <a:solidFill>
                  <a:srgbClr val="00B0F0"/>
                </a:solidFill>
              </a:rPr>
              <a:t>9- المرميان </a:t>
            </a:r>
            <a:endParaRPr lang="en-US" sz="2800" dirty="0">
              <a:solidFill>
                <a:srgbClr val="00B0F0"/>
              </a:solidFill>
            </a:endParaRPr>
          </a:p>
          <a:p>
            <a:pPr marL="0" indent="0" algn="just">
              <a:buNone/>
            </a:pPr>
            <a:r>
              <a:rPr lang="ar-IQ" dirty="0"/>
              <a:t>يجب وضع المرمى على مركز كل من خطي المرمى على مسافتين متساويتين من قوائم الراية الركنية ويتصلان من </a:t>
            </a:r>
            <a:r>
              <a:rPr lang="ar-IQ" dirty="0" smtClean="0"/>
              <a:t>أعلى </a:t>
            </a:r>
            <a:r>
              <a:rPr lang="ar-IQ" dirty="0"/>
              <a:t>بواسطة عارضة </a:t>
            </a:r>
            <a:r>
              <a:rPr lang="ar-IQ" dirty="0" smtClean="0"/>
              <a:t>أفقية </a:t>
            </a:r>
            <a:r>
              <a:rPr lang="ar-IQ" dirty="0"/>
              <a:t>، المسافة </a:t>
            </a:r>
            <a:r>
              <a:rPr lang="ar-IQ" dirty="0" smtClean="0"/>
              <a:t>    ما </a:t>
            </a:r>
            <a:r>
              <a:rPr lang="ar-IQ" dirty="0"/>
              <a:t>بين القائمين من الداخل (</a:t>
            </a:r>
            <a:r>
              <a:rPr lang="ar-IQ" dirty="0" smtClean="0"/>
              <a:t>7,32 </a:t>
            </a:r>
            <a:r>
              <a:rPr lang="ar-IQ" dirty="0"/>
              <a:t>متر) (8 ياردة) ويكون الارتفاع ما بين الحافة السفلية للعارضة والأرض (</a:t>
            </a:r>
            <a:r>
              <a:rPr lang="ar-IQ" dirty="0" smtClean="0"/>
              <a:t>2,44 </a:t>
            </a:r>
            <a:r>
              <a:rPr lang="ar-IQ" dirty="0"/>
              <a:t>متر) (8 قدم) </a:t>
            </a:r>
            <a:endParaRPr lang="en-US" dirty="0"/>
          </a:p>
          <a:p>
            <a:pPr marL="0" indent="0" algn="just">
              <a:buNone/>
            </a:pPr>
            <a:r>
              <a:rPr lang="ar-IQ" dirty="0"/>
              <a:t>باللون الابيض وبنفس العرض والسمك المتماثل والذي لا يزيد عن (12 سم) </a:t>
            </a:r>
            <a:r>
              <a:rPr lang="ar-IQ" dirty="0" smtClean="0"/>
              <a:t> (</a:t>
            </a:r>
            <a:r>
              <a:rPr lang="ar-IQ" dirty="0"/>
              <a:t>5 بوصه) .</a:t>
            </a:r>
            <a:endParaRPr lang="en-US" dirty="0"/>
          </a:p>
          <a:p>
            <a:pPr marL="0" indent="0" algn="just">
              <a:buNone/>
            </a:pPr>
            <a:endParaRPr lang="ar-IQ" dirty="0"/>
          </a:p>
        </p:txBody>
      </p:sp>
    </p:spTree>
    <p:extLst>
      <p:ext uri="{BB962C8B-B14F-4D97-AF65-F5344CB8AC3E}">
        <p14:creationId xmlns:p14="http://schemas.microsoft.com/office/powerpoint/2010/main" val="255066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77500" lnSpcReduction="20000"/>
          </a:bodyPr>
          <a:lstStyle/>
          <a:p>
            <a:pPr marL="0" indent="0" algn="just">
              <a:buNone/>
            </a:pPr>
            <a:endParaRPr lang="ar-IQ" b="1" dirty="0" smtClean="0"/>
          </a:p>
          <a:p>
            <a:pPr marL="0" indent="0" algn="just">
              <a:buNone/>
            </a:pPr>
            <a:r>
              <a:rPr lang="ar-IQ" b="1" dirty="0" smtClean="0">
                <a:solidFill>
                  <a:srgbClr val="00B0F0"/>
                </a:solidFill>
              </a:rPr>
              <a:t>* </a:t>
            </a:r>
            <a:r>
              <a:rPr lang="ar-IQ" b="1" dirty="0">
                <a:solidFill>
                  <a:srgbClr val="00B0F0"/>
                </a:solidFill>
              </a:rPr>
              <a:t>مساعدة </a:t>
            </a:r>
            <a:r>
              <a:rPr lang="ar-IQ" b="1" dirty="0" smtClean="0">
                <a:solidFill>
                  <a:srgbClr val="00B0F0"/>
                </a:solidFill>
              </a:rPr>
              <a:t>الحكم :</a:t>
            </a:r>
            <a:endParaRPr lang="en-US" dirty="0">
              <a:solidFill>
                <a:srgbClr val="00B0F0"/>
              </a:solidFill>
            </a:endParaRPr>
          </a:p>
          <a:p>
            <a:pPr marL="0" indent="0" algn="just">
              <a:buNone/>
            </a:pPr>
            <a:r>
              <a:rPr lang="ar-IQ" dirty="0" smtClean="0"/>
              <a:t>     يجب أن </a:t>
            </a:r>
            <a:r>
              <a:rPr lang="ar-IQ" dirty="0"/>
              <a:t>توفر غرفة توضيب الفيديو</a:t>
            </a:r>
            <a:r>
              <a:rPr lang="en-US" b="1" dirty="0"/>
              <a:t> </a:t>
            </a:r>
            <a:r>
              <a:rPr lang="en-US" b="1" dirty="0" smtClean="0"/>
              <a:t>( </a:t>
            </a:r>
            <a:r>
              <a:rPr lang="en-US" b="1" dirty="0"/>
              <a:t>VARs</a:t>
            </a:r>
            <a:r>
              <a:rPr lang="en-US" dirty="0"/>
              <a:t> </a:t>
            </a:r>
            <a:r>
              <a:rPr lang="en-US" dirty="0" smtClean="0"/>
              <a:t>) </a:t>
            </a:r>
            <a:r>
              <a:rPr lang="ar-IQ" dirty="0"/>
              <a:t>في المباريات التي تستخدم نظام مساعدة الحكم و </a:t>
            </a:r>
            <a:r>
              <a:rPr lang="ar-IQ" b="1" dirty="0" smtClean="0"/>
              <a:t>(</a:t>
            </a:r>
            <a:r>
              <a:rPr lang="en-US" b="1" dirty="0" smtClean="0"/>
              <a:t>RRA </a:t>
            </a:r>
            <a:r>
              <a:rPr lang="ar-IQ" b="1" dirty="0" smtClean="0"/>
              <a:t> ) </a:t>
            </a:r>
            <a:r>
              <a:rPr lang="ar-IQ" dirty="0" smtClean="0"/>
              <a:t>ومنطقة </a:t>
            </a:r>
            <a:r>
              <a:rPr lang="ar-IQ" dirty="0"/>
              <a:t>واحدة على </a:t>
            </a:r>
            <a:r>
              <a:rPr lang="ar-IQ" dirty="0" smtClean="0"/>
              <a:t>الأقل </a:t>
            </a:r>
            <a:r>
              <a:rPr lang="ar-IQ" dirty="0"/>
              <a:t>لفحص الفيديو  </a:t>
            </a:r>
            <a:r>
              <a:rPr lang="en-US" b="1" dirty="0"/>
              <a:t>(VOR</a:t>
            </a:r>
            <a:r>
              <a:rPr lang="en-US" dirty="0" smtClean="0"/>
              <a:t>)</a:t>
            </a:r>
          </a:p>
          <a:p>
            <a:pPr marL="0" indent="0" algn="just">
              <a:buNone/>
            </a:pPr>
            <a:endParaRPr lang="en-US" dirty="0"/>
          </a:p>
          <a:p>
            <a:pPr marL="0" indent="0" algn="just">
              <a:buNone/>
            </a:pPr>
            <a:r>
              <a:rPr lang="en-US" b="1" dirty="0" smtClean="0">
                <a:solidFill>
                  <a:srgbClr val="00B0F0"/>
                </a:solidFill>
              </a:rPr>
              <a:t>*</a:t>
            </a:r>
            <a:r>
              <a:rPr lang="ar-IQ" b="1" dirty="0" smtClean="0">
                <a:solidFill>
                  <a:srgbClr val="00B0F0"/>
                </a:solidFill>
              </a:rPr>
              <a:t>غرفة </a:t>
            </a:r>
            <a:r>
              <a:rPr lang="ar-IQ" b="1" dirty="0">
                <a:solidFill>
                  <a:srgbClr val="00B0F0"/>
                </a:solidFill>
              </a:rPr>
              <a:t>توضيب الفيديو </a:t>
            </a:r>
            <a:r>
              <a:rPr lang="ar-IQ" b="1" dirty="0" smtClean="0">
                <a:solidFill>
                  <a:srgbClr val="00B0F0"/>
                </a:solidFill>
              </a:rPr>
              <a:t>( </a:t>
            </a:r>
            <a:r>
              <a:rPr lang="en-US" b="1" dirty="0" smtClean="0">
                <a:solidFill>
                  <a:srgbClr val="00B0F0"/>
                </a:solidFill>
              </a:rPr>
              <a:t>VOR</a:t>
            </a:r>
            <a:r>
              <a:rPr lang="ar-IQ" b="1" dirty="0" smtClean="0">
                <a:solidFill>
                  <a:srgbClr val="00B0F0"/>
                </a:solidFill>
              </a:rPr>
              <a:t> </a:t>
            </a:r>
            <a:r>
              <a:rPr lang="ar-IQ" b="1" dirty="0" smtClean="0">
                <a:solidFill>
                  <a:srgbClr val="00B0F0"/>
                </a:solidFill>
              </a:rPr>
              <a:t>) :</a:t>
            </a:r>
            <a:endParaRPr lang="en-US" dirty="0">
              <a:solidFill>
                <a:srgbClr val="00B0F0"/>
              </a:solidFill>
            </a:endParaRPr>
          </a:p>
          <a:p>
            <a:pPr marL="0" indent="0" algn="just">
              <a:buNone/>
            </a:pPr>
            <a:r>
              <a:rPr lang="ar-IQ" dirty="0" smtClean="0"/>
              <a:t>     هي </a:t>
            </a:r>
            <a:r>
              <a:rPr lang="ar-IQ" dirty="0"/>
              <a:t>مكان اشتغال مساعد الحكم بالفيديو (</a:t>
            </a:r>
            <a:r>
              <a:rPr lang="en-US" b="1" dirty="0"/>
              <a:t>VAR</a:t>
            </a:r>
            <a:r>
              <a:rPr lang="ar-IQ" dirty="0"/>
              <a:t>) ومعاون مساعد الحكم بالفيديو (</a:t>
            </a:r>
            <a:r>
              <a:rPr lang="en-US" b="1" dirty="0"/>
              <a:t>AVAR</a:t>
            </a:r>
            <a:r>
              <a:rPr lang="ar-IQ" dirty="0"/>
              <a:t>) وتقني </a:t>
            </a:r>
            <a:r>
              <a:rPr lang="ar-IQ" dirty="0" smtClean="0"/>
              <a:t>إعادة </a:t>
            </a:r>
            <a:r>
              <a:rPr lang="ar-IQ" dirty="0"/>
              <a:t>التشغيل </a:t>
            </a:r>
            <a:r>
              <a:rPr lang="ar-IQ" dirty="0" smtClean="0"/>
              <a:t>الفيديو </a:t>
            </a:r>
            <a:r>
              <a:rPr lang="ar-IQ" b="1" dirty="0" smtClean="0"/>
              <a:t>( </a:t>
            </a:r>
            <a:r>
              <a:rPr lang="en-US" b="1" dirty="0" smtClean="0"/>
              <a:t>RO</a:t>
            </a:r>
            <a:r>
              <a:rPr lang="ar-IQ" b="1" dirty="0" smtClean="0"/>
              <a:t> ) </a:t>
            </a:r>
            <a:r>
              <a:rPr lang="ar-IQ" dirty="0"/>
              <a:t>، هذه الغرفة توجد في الملعب </a:t>
            </a:r>
            <a:r>
              <a:rPr lang="ar-IQ" dirty="0" smtClean="0"/>
              <a:t>أو </a:t>
            </a:r>
            <a:r>
              <a:rPr lang="ar-IQ" dirty="0"/>
              <a:t>بالقرب منه . ولا يسمح بالدخول للغرفة </a:t>
            </a:r>
            <a:r>
              <a:rPr lang="ar-IQ" dirty="0" smtClean="0"/>
              <a:t>إلا </a:t>
            </a:r>
            <a:r>
              <a:rPr lang="ar-IQ" dirty="0"/>
              <a:t>للأشخاص المخولين بالدخول الى غرفة توضيب الفيديو والتواصل مع مساعد الحكم بالفيديو ومعاونه وتقني الفيديو . </a:t>
            </a:r>
            <a:endParaRPr lang="en-US" dirty="0"/>
          </a:p>
          <a:p>
            <a:pPr marL="0" lvl="0" indent="0" algn="just">
              <a:buNone/>
            </a:pPr>
            <a:r>
              <a:rPr lang="ar-IQ" dirty="0"/>
              <a:t>يطرد كل لاعب </a:t>
            </a:r>
            <a:r>
              <a:rPr lang="ar-IQ" dirty="0" smtClean="0"/>
              <a:t>أو </a:t>
            </a:r>
            <a:r>
              <a:rPr lang="ar-IQ" dirty="0"/>
              <a:t>بديل </a:t>
            </a:r>
            <a:r>
              <a:rPr lang="ar-IQ" dirty="0" smtClean="0"/>
              <a:t>أو </a:t>
            </a:r>
            <a:r>
              <a:rPr lang="ar-IQ" dirty="0"/>
              <a:t>مستبدل قام بالدخول الى غرفة توضيب الفيديو ، أما مسؤول الفريق الذي يدخلها فيتم </a:t>
            </a:r>
            <a:r>
              <a:rPr lang="ar-IQ" dirty="0" smtClean="0"/>
              <a:t>إبعاده </a:t>
            </a:r>
            <a:r>
              <a:rPr lang="ar-IQ" dirty="0"/>
              <a:t>من المنطقة التقنية .</a:t>
            </a:r>
            <a:endParaRPr lang="en-US" dirty="0"/>
          </a:p>
          <a:p>
            <a:pPr marL="0" indent="0" algn="just">
              <a:buNone/>
            </a:pPr>
            <a:r>
              <a:rPr lang="ar-IQ" dirty="0"/>
              <a:t>  </a:t>
            </a:r>
            <a:endParaRPr lang="en-US" dirty="0"/>
          </a:p>
          <a:p>
            <a:pPr marL="0" lvl="0" indent="0" algn="just">
              <a:buNone/>
            </a:pPr>
            <a:r>
              <a:rPr lang="ar-IQ" b="1" dirty="0" smtClean="0">
                <a:solidFill>
                  <a:srgbClr val="00B0F0"/>
                </a:solidFill>
              </a:rPr>
              <a:t>*منطقة </a:t>
            </a:r>
            <a:r>
              <a:rPr lang="ar-IQ" b="1" dirty="0">
                <a:solidFill>
                  <a:srgbClr val="00B0F0"/>
                </a:solidFill>
              </a:rPr>
              <a:t>فحص الفيديو </a:t>
            </a:r>
            <a:r>
              <a:rPr lang="ar-IQ" b="1" dirty="0" smtClean="0">
                <a:solidFill>
                  <a:srgbClr val="00B0F0"/>
                </a:solidFill>
              </a:rPr>
              <a:t>( </a:t>
            </a:r>
            <a:r>
              <a:rPr lang="en-US" b="1" dirty="0" smtClean="0">
                <a:solidFill>
                  <a:srgbClr val="00B0F0"/>
                </a:solidFill>
              </a:rPr>
              <a:t>RRA</a:t>
            </a:r>
            <a:r>
              <a:rPr lang="ar-IQ" b="1" smtClean="0">
                <a:solidFill>
                  <a:srgbClr val="00B0F0"/>
                </a:solidFill>
              </a:rPr>
              <a:t> </a:t>
            </a:r>
            <a:r>
              <a:rPr lang="ar-IQ" b="1" smtClean="0">
                <a:solidFill>
                  <a:srgbClr val="00B0F0"/>
                </a:solidFill>
              </a:rPr>
              <a:t>) :</a:t>
            </a:r>
            <a:endParaRPr lang="en-US" dirty="0">
              <a:solidFill>
                <a:srgbClr val="00B0F0"/>
              </a:solidFill>
            </a:endParaRPr>
          </a:p>
          <a:p>
            <a:pPr marL="0" lvl="0" indent="0" algn="just">
              <a:buNone/>
            </a:pPr>
            <a:r>
              <a:rPr lang="ar-IQ" dirty="0" smtClean="0"/>
              <a:t>    يجب </a:t>
            </a:r>
            <a:r>
              <a:rPr lang="ar-IQ" dirty="0"/>
              <a:t>توفير منطقة فحص الفيديو </a:t>
            </a:r>
            <a:r>
              <a:rPr lang="ar-IQ" b="1" dirty="0"/>
              <a:t>( </a:t>
            </a:r>
            <a:r>
              <a:rPr lang="en-US" b="1" dirty="0"/>
              <a:t>RRA</a:t>
            </a:r>
            <a:r>
              <a:rPr lang="ar-IQ" b="1" dirty="0"/>
              <a:t>)</a:t>
            </a:r>
            <a:r>
              <a:rPr lang="ar-IQ" dirty="0"/>
              <a:t> واحدة على </a:t>
            </a:r>
            <a:r>
              <a:rPr lang="ar-IQ" dirty="0" smtClean="0"/>
              <a:t>الأقل </a:t>
            </a:r>
            <a:r>
              <a:rPr lang="ar-IQ" dirty="0"/>
              <a:t>بالقرب من خط التماس خاصة بحكم المباراة ، حيث يفحص الحكم اللقطات المعادة داخل ميدان اللعب </a:t>
            </a:r>
            <a:r>
              <a:rPr lang="ar-IQ" b="1" dirty="0"/>
              <a:t>(</a:t>
            </a:r>
            <a:r>
              <a:rPr lang="en-US" b="1" dirty="0" smtClean="0"/>
              <a:t>OFR</a:t>
            </a:r>
            <a:r>
              <a:rPr lang="ar-IQ" b="1" dirty="0" smtClean="0"/>
              <a:t>)</a:t>
            </a:r>
            <a:r>
              <a:rPr lang="ar-IQ" dirty="0" smtClean="0"/>
              <a:t> </a:t>
            </a:r>
            <a:r>
              <a:rPr lang="ar-IQ" dirty="0"/>
              <a:t>فيما يتواصل مع الفريق الثلاثي عبر سماعات الأُذن للتداول حول القرار .</a:t>
            </a:r>
            <a:endParaRPr lang="en-US" dirty="0"/>
          </a:p>
        </p:txBody>
      </p:sp>
    </p:spTree>
    <p:extLst>
      <p:ext uri="{BB962C8B-B14F-4D97-AF65-F5344CB8AC3E}">
        <p14:creationId xmlns:p14="http://schemas.microsoft.com/office/powerpoint/2010/main" val="328845510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873</Words>
  <Application>Microsoft Office PowerPoint</Application>
  <PresentationFormat>عرض على الشاشة (3:4)‏</PresentationFormat>
  <Paragraphs>58</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القانون الدولي لكرة القدم 2019</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القانون الدولي لكرة القدم 2019</dc:title>
  <dc:creator>DR.Wael 2010</dc:creator>
  <cp:lastModifiedBy>DR.Wael 2010</cp:lastModifiedBy>
  <cp:revision>5</cp:revision>
  <dcterms:created xsi:type="dcterms:W3CDTF">2019-09-12T11:50:29Z</dcterms:created>
  <dcterms:modified xsi:type="dcterms:W3CDTF">2019-09-12T19:06:16Z</dcterms:modified>
</cp:coreProperties>
</file>